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  <p:embeddedFont>
      <p:font typeface="Maven Pro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MavenPro-bold.fntdata"/><Relationship Id="rId27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cefe48a66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cefe48a66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34c7377a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d34c7377a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efe48a66a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efe48a66a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d34c7377a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d34c7377a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ca05102979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ca05102979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34c7377a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d34c7377a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ca05102979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ca05102979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d34c7377a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d34c7377a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a05102979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ca05102979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34c7377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d34c7377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a05102979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a05102979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efe48a6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efe48a6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a05102979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ca05102979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a05102979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ca05102979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a05102979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ca05102979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34c7377a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d34c7377a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WHO6G67GJbM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hyperlink" Target="https://www.3dhubs.com/knowledge-base/fdm-3d-printing-materials-compared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hyperlink" Target="https://www.3dwasp.com/en/the-first-3d-printed-theatre-scenic-desig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Applications of 3D Printing in Theatre and Entertainment	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Tyler DiGregorio Aubin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of Liberal Arts, Theatre Design and </a:t>
            </a:r>
            <a:r>
              <a:rPr lang="en"/>
              <a:t>Technology</a:t>
            </a:r>
            <a:r>
              <a:rPr lang="en"/>
              <a:t>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With Chad Sweet From Reno Little Theatre</a:t>
            </a:r>
            <a:endParaRPr/>
          </a:p>
        </p:txBody>
      </p:sp>
      <p:sp>
        <p:nvSpPr>
          <p:cNvPr id="342" name="Google Shape;342;p22"/>
          <p:cNvSpPr txBox="1"/>
          <p:nvPr>
            <p:ph idx="1" type="body"/>
          </p:nvPr>
        </p:nvSpPr>
        <p:spPr>
          <a:xfrm>
            <a:off x="457250" y="1789500"/>
            <a:ext cx="4407600" cy="27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Small Community Theatre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Saw It as Hiring a Props Artisan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Purchased 2 printers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Qidi X-Max, Creality CR-10s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Cheaper Printer Takes more hand holding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Would Rather purchase another expensive Machine vs Cheaper one</a:t>
            </a:r>
            <a:endParaRPr sz="1500"/>
          </a:p>
        </p:txBody>
      </p:sp>
      <p:pic>
        <p:nvPicPr>
          <p:cNvPr id="343" name="Google Shape;3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72" y="124475"/>
            <a:ext cx="1017725" cy="12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8124" y="1320776"/>
            <a:ext cx="3420125" cy="34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Vs Cost</a:t>
            </a:r>
            <a:endParaRPr/>
          </a:p>
        </p:txBody>
      </p:sp>
      <p:sp>
        <p:nvSpPr>
          <p:cNvPr id="350" name="Google Shape;350;p23"/>
          <p:cNvSpPr txBox="1"/>
          <p:nvPr>
            <p:ph idx="1" type="body"/>
          </p:nvPr>
        </p:nvSpPr>
        <p:spPr>
          <a:xfrm>
            <a:off x="607275" y="1797175"/>
            <a:ext cx="49542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Less Expensive Printers can produce great prints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work they require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Features</a:t>
            </a:r>
            <a:r>
              <a:rPr lang="en" sz="1600"/>
              <a:t> More Expensive Printers offer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Reliability</a:t>
            </a:r>
            <a:r>
              <a:rPr lang="en" sz="1600"/>
              <a:t> 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Repair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Upgrades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this </a:t>
            </a:r>
            <a:r>
              <a:rPr lang="en" sz="1600"/>
              <a:t>affects</a:t>
            </a:r>
            <a:r>
              <a:rPr lang="en" sz="1600"/>
              <a:t> theatre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51" name="Google Shape;3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300" y="1842850"/>
            <a:ext cx="3897024" cy="24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Resin Casting and 3D Printing</a:t>
            </a:r>
            <a:endParaRPr/>
          </a:p>
        </p:txBody>
      </p:sp>
      <p:sp>
        <p:nvSpPr>
          <p:cNvPr id="357" name="Google Shape;357;p24"/>
          <p:cNvSpPr txBox="1"/>
          <p:nvPr>
            <p:ph idx="1" type="body"/>
          </p:nvPr>
        </p:nvSpPr>
        <p:spPr>
          <a:xfrm>
            <a:off x="416500" y="2111925"/>
            <a:ext cx="40590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Resin Casting is nothing new to Theatre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It has been used </a:t>
            </a:r>
            <a:r>
              <a:rPr lang="en" sz="1600"/>
              <a:t>extensively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Why it should be used </a:t>
            </a:r>
            <a:r>
              <a:rPr lang="en" sz="1600"/>
              <a:t>with</a:t>
            </a:r>
            <a:r>
              <a:rPr lang="en" sz="1600"/>
              <a:t> FDM 3d printing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Reliability</a:t>
            </a:r>
            <a:r>
              <a:rPr lang="en" sz="1600"/>
              <a:t>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Time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Cost?</a:t>
            </a:r>
            <a:endParaRPr sz="1600"/>
          </a:p>
        </p:txBody>
      </p:sp>
      <p:pic>
        <p:nvPicPr>
          <p:cNvPr id="358" name="Google Shape;3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150" y="1965050"/>
            <a:ext cx="3091749" cy="23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Resin Casting </a:t>
            </a:r>
            <a:endParaRPr/>
          </a:p>
        </p:txBody>
      </p:sp>
      <p:sp>
        <p:nvSpPr>
          <p:cNvPr id="364" name="Google Shape;364;p2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65" name="Google Shape;3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75" y="1397687"/>
            <a:ext cx="3711176" cy="278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107576" y="888098"/>
            <a:ext cx="3057473" cy="407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"/>
          <p:cNvSpPr txBox="1"/>
          <p:nvPr>
            <p:ph type="title"/>
          </p:nvPr>
        </p:nvSpPr>
        <p:spPr>
          <a:xfrm>
            <a:off x="1227125" y="618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r>
              <a:rPr lang="en"/>
              <a:t> of 3D Prints From My Printer</a:t>
            </a:r>
            <a:endParaRPr/>
          </a:p>
        </p:txBody>
      </p:sp>
      <p:pic>
        <p:nvPicPr>
          <p:cNvPr id="372" name="Google Shape;372;p26"/>
          <p:cNvPicPr preferRelativeResize="0"/>
          <p:nvPr/>
        </p:nvPicPr>
        <p:blipFill rotWithShape="1">
          <a:blip r:embed="rId3">
            <a:alphaModFix/>
          </a:blip>
          <a:srcRect b="16493" l="9819" r="24456" t="0"/>
          <a:stretch/>
        </p:blipFill>
        <p:spPr>
          <a:xfrm>
            <a:off x="594825" y="1061125"/>
            <a:ext cx="3620475" cy="345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6"/>
          <p:cNvPicPr preferRelativeResize="0"/>
          <p:nvPr/>
        </p:nvPicPr>
        <p:blipFill rotWithShape="1">
          <a:blip r:embed="rId4">
            <a:alphaModFix/>
          </a:blip>
          <a:srcRect b="24267" l="0" r="0" t="2773"/>
          <a:stretch/>
        </p:blipFill>
        <p:spPr>
          <a:xfrm>
            <a:off x="4667550" y="1780250"/>
            <a:ext cx="3991977" cy="218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"/>
          <p:cNvSpPr txBox="1"/>
          <p:nvPr>
            <p:ph type="title"/>
          </p:nvPr>
        </p:nvSpPr>
        <p:spPr>
          <a:xfrm>
            <a:off x="1303800" y="217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 Solo Blaster</a:t>
            </a:r>
            <a:endParaRPr/>
          </a:p>
        </p:txBody>
      </p:sp>
      <p:sp>
        <p:nvSpPr>
          <p:cNvPr id="379" name="Google Shape;379;p2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80" name="Google Shape;3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238" y="821825"/>
            <a:ext cx="6785526" cy="405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this Could be Applied at THE UNH THDA Department </a:t>
            </a:r>
            <a:endParaRPr/>
          </a:p>
        </p:txBody>
      </p:sp>
      <p:sp>
        <p:nvSpPr>
          <p:cNvPr id="386" name="Google Shape;386;p28"/>
          <p:cNvSpPr txBox="1"/>
          <p:nvPr>
            <p:ph idx="1" type="body"/>
          </p:nvPr>
        </p:nvSpPr>
        <p:spPr>
          <a:xfrm>
            <a:off x="328725" y="2063175"/>
            <a:ext cx="3844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mid range reliable printer would be </a:t>
            </a:r>
            <a:r>
              <a:rPr lang="en" sz="1600"/>
              <a:t>beneficial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Costume </a:t>
            </a:r>
            <a:r>
              <a:rPr lang="en" sz="1600"/>
              <a:t>pieces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Costume high quality detailed</a:t>
            </a:r>
            <a:r>
              <a:rPr lang="en" sz="1600"/>
              <a:t> props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Set </a:t>
            </a:r>
            <a:r>
              <a:rPr lang="en" sz="1600"/>
              <a:t>pieces</a:t>
            </a:r>
            <a:r>
              <a:rPr lang="en" sz="1600"/>
              <a:t> that have been 3d printed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pros and cons of Hobby Printers</a:t>
            </a:r>
            <a:endParaRPr sz="1600"/>
          </a:p>
        </p:txBody>
      </p:sp>
      <p:pic>
        <p:nvPicPr>
          <p:cNvPr id="387" name="Google Shape;3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975" y="1535975"/>
            <a:ext cx="3988708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"/>
          <p:cNvSpPr txBox="1"/>
          <p:nvPr>
            <p:ph type="title"/>
          </p:nvPr>
        </p:nvSpPr>
        <p:spPr>
          <a:xfrm>
            <a:off x="1056750" y="20721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Thank You!</a:t>
            </a:r>
            <a:endParaRPr sz="5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Am I doing this Presentation?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538375" y="1687775"/>
            <a:ext cx="3747900" cy="31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My own Interest in 3D printing and Modeling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To explore how this could be applied in theatre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Talk to others about their uses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Find Uses for the UNH THDA Department</a:t>
            </a:r>
            <a:endParaRPr sz="1600"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025" y="1597875"/>
            <a:ext cx="4244577" cy="25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75" y="513825"/>
            <a:ext cx="3637101" cy="369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5441475" y="4524375"/>
            <a:ext cx="28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My Current Printer (Ender 3 Pro)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1077075" y="4524375"/>
            <a:ext cx="2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Example of My CAD Modeling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963" y="466813"/>
            <a:ext cx="2803626" cy="3738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313550" y="6083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3D Printing?</a:t>
            </a:r>
            <a:endParaRPr/>
          </a:p>
        </p:txBody>
      </p:sp>
      <p:sp>
        <p:nvSpPr>
          <p:cNvPr id="299" name="Google Shape;299;p16"/>
          <p:cNvSpPr txBox="1"/>
          <p:nvPr>
            <p:ph idx="1" type="body"/>
          </p:nvPr>
        </p:nvSpPr>
        <p:spPr>
          <a:xfrm>
            <a:off x="208675" y="1224275"/>
            <a:ext cx="5267100" cy="37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67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8"/>
              <a:buChar char="●"/>
            </a:pPr>
            <a:r>
              <a:rPr lang="en" sz="1608"/>
              <a:t>3D printing is a </a:t>
            </a:r>
            <a:r>
              <a:rPr lang="en" sz="1608"/>
              <a:t>method</a:t>
            </a:r>
            <a:r>
              <a:rPr lang="en" sz="1608"/>
              <a:t> of rapid </a:t>
            </a:r>
            <a:r>
              <a:rPr lang="en" sz="1608"/>
              <a:t>prototyping</a:t>
            </a:r>
            <a:r>
              <a:rPr lang="en" sz="1608"/>
              <a:t> and </a:t>
            </a:r>
            <a:r>
              <a:rPr lang="en" sz="1608"/>
              <a:t>construction</a:t>
            </a:r>
            <a:r>
              <a:rPr lang="en" sz="1608"/>
              <a:t> </a:t>
            </a:r>
            <a:r>
              <a:rPr lang="en" sz="1608"/>
              <a:t>using</a:t>
            </a:r>
            <a:r>
              <a:rPr lang="en" sz="1608"/>
              <a:t> </a:t>
            </a:r>
            <a:r>
              <a:rPr lang="en" sz="1608"/>
              <a:t>different</a:t>
            </a:r>
            <a:r>
              <a:rPr lang="en" sz="1608"/>
              <a:t> methods of </a:t>
            </a:r>
            <a:r>
              <a:rPr lang="en" sz="1608"/>
              <a:t>laying and forming plastics and other materials.</a:t>
            </a:r>
            <a:endParaRPr sz="1608"/>
          </a:p>
          <a:p>
            <a:pPr indent="-33067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8"/>
              <a:buChar char="●"/>
            </a:pPr>
            <a:r>
              <a:rPr lang="en" sz="1608"/>
              <a:t>It started to take off around 2007 when it started to become more affordable due to patents expiring. Since then the </a:t>
            </a:r>
            <a:r>
              <a:rPr lang="en" sz="1608"/>
              <a:t>market</a:t>
            </a:r>
            <a:r>
              <a:rPr lang="en" sz="1608"/>
              <a:t> has exploded </a:t>
            </a:r>
            <a:endParaRPr sz="1608"/>
          </a:p>
          <a:p>
            <a:pPr indent="-33067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8"/>
              <a:buChar char="●"/>
            </a:pPr>
            <a:r>
              <a:rPr lang="en" sz="1608"/>
              <a:t>Fused deposition modeling (FDM)</a:t>
            </a:r>
            <a:endParaRPr sz="1608"/>
          </a:p>
          <a:p>
            <a:pPr indent="-33067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8"/>
              <a:buChar char="●"/>
            </a:pPr>
            <a:r>
              <a:rPr lang="en" sz="1608"/>
              <a:t>Stereolithography(SLA)</a:t>
            </a:r>
            <a:endParaRPr sz="1608"/>
          </a:p>
          <a:p>
            <a:pPr indent="-33067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8"/>
              <a:buChar char="●"/>
            </a:pPr>
            <a:r>
              <a:rPr lang="en" sz="1608"/>
              <a:t>Selective Laser Melting (SLM)</a:t>
            </a:r>
            <a:endParaRPr sz="1608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853"/>
              <a:buNone/>
            </a:pPr>
            <a:r>
              <a:t/>
            </a:r>
            <a:endParaRPr sz="1608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853"/>
              <a:buNone/>
            </a:pPr>
            <a:r>
              <a:t/>
            </a:r>
            <a:endParaRPr sz="1608"/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300" y="1671625"/>
            <a:ext cx="3459300" cy="23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/>
          <p:nvPr>
            <p:ph type="title"/>
          </p:nvPr>
        </p:nvSpPr>
        <p:spPr>
          <a:xfrm>
            <a:off x="1303800" y="598575"/>
            <a:ext cx="30792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FDM</a:t>
            </a:r>
            <a:endParaRPr/>
          </a:p>
        </p:txBody>
      </p:sp>
      <p:sp>
        <p:nvSpPr>
          <p:cNvPr id="306" name="Google Shape;306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atch the latest FDM video from Stratasys Direct Manufacturing: https://www.youtube.com/watch?v=x-doASI1Cwc" id="307" name="Google Shape;307;p17" title="Fused Deposition Modeling (FDM) Technolog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138" y="1569875"/>
            <a:ext cx="4341824" cy="32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</a:t>
            </a:r>
            <a:r>
              <a:rPr lang="en"/>
              <a:t> Types of 3D printing/ Materials</a:t>
            </a:r>
            <a:endParaRPr/>
          </a:p>
        </p:txBody>
      </p:sp>
      <p:sp>
        <p:nvSpPr>
          <p:cNvPr id="313" name="Google Shape;313;p18"/>
          <p:cNvSpPr txBox="1"/>
          <p:nvPr>
            <p:ph idx="1" type="body"/>
          </p:nvPr>
        </p:nvSpPr>
        <p:spPr>
          <a:xfrm>
            <a:off x="635875" y="1902300"/>
            <a:ext cx="40683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There are many </a:t>
            </a:r>
            <a:r>
              <a:rPr lang="en" sz="1600"/>
              <a:t>different</a:t>
            </a:r>
            <a:r>
              <a:rPr lang="en" sz="1600"/>
              <a:t> methods of 3d printing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is </a:t>
            </a:r>
            <a:r>
              <a:rPr lang="en" sz="1600"/>
              <a:t>currently</a:t>
            </a:r>
            <a:r>
              <a:rPr lang="en" sz="1600"/>
              <a:t> the </a:t>
            </a:r>
            <a:r>
              <a:rPr lang="en" sz="1600"/>
              <a:t>most</a:t>
            </a:r>
            <a:r>
              <a:rPr lang="en" sz="1600"/>
              <a:t> </a:t>
            </a:r>
            <a:r>
              <a:rPr lang="en" sz="1600"/>
              <a:t>accessible: FDM, and SLA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may become more accessible in the future: SLS (Selective Laser Sintering)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14" name="Google Shape;3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825" y="1808824"/>
            <a:ext cx="3996049" cy="224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"/>
          <p:cNvSpPr txBox="1"/>
          <p:nvPr>
            <p:ph type="title"/>
          </p:nvPr>
        </p:nvSpPr>
        <p:spPr>
          <a:xfrm>
            <a:off x="2286150" y="0"/>
            <a:ext cx="45717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Materials Chart</a:t>
            </a:r>
            <a:endParaRPr/>
          </a:p>
        </p:txBody>
      </p:sp>
      <p:pic>
        <p:nvPicPr>
          <p:cNvPr id="320" name="Google Shape;3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975" y="729800"/>
            <a:ext cx="3624050" cy="41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9"/>
          <p:cNvSpPr txBox="1"/>
          <p:nvPr/>
        </p:nvSpPr>
        <p:spPr>
          <a:xfrm>
            <a:off x="6632750" y="4687025"/>
            <a:ext cx="206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Source: 3D Hubs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Has Already Been Used in Entertainment</a:t>
            </a:r>
            <a:endParaRPr/>
          </a:p>
        </p:txBody>
      </p:sp>
      <p:sp>
        <p:nvSpPr>
          <p:cNvPr id="327" name="Google Shape;327;p20"/>
          <p:cNvSpPr txBox="1"/>
          <p:nvPr>
            <p:ph idx="1" type="body"/>
          </p:nvPr>
        </p:nvSpPr>
        <p:spPr>
          <a:xfrm>
            <a:off x="968325" y="1846275"/>
            <a:ext cx="42288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5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n" sz="1605"/>
              <a:t>Used in many movie props, such as Ironman, </a:t>
            </a:r>
            <a:r>
              <a:rPr b="1" lang="en" sz="1605"/>
              <a:t>Guardians of the </a:t>
            </a:r>
            <a:r>
              <a:rPr b="1" lang="en" sz="1605"/>
              <a:t>Galaxy</a:t>
            </a:r>
            <a:r>
              <a:rPr lang="en" sz="1605"/>
              <a:t> and many others</a:t>
            </a:r>
            <a:endParaRPr sz="1605"/>
          </a:p>
          <a:p>
            <a:pPr indent="-3305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n" sz="1605"/>
              <a:t>In theatre already for small and large props</a:t>
            </a:r>
            <a:endParaRPr sz="1605"/>
          </a:p>
          <a:p>
            <a:pPr indent="-3305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n" sz="1605"/>
              <a:t>3D printed Sets</a:t>
            </a:r>
            <a:endParaRPr sz="1605"/>
          </a:p>
          <a:p>
            <a:pPr indent="-33051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n" sz="1605"/>
              <a:t>Small Community Theatres</a:t>
            </a:r>
            <a:endParaRPr sz="1605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05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05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605"/>
          </a:p>
        </p:txBody>
      </p:sp>
      <p:pic>
        <p:nvPicPr>
          <p:cNvPr id="328" name="Google Shape;3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275" y="1254975"/>
            <a:ext cx="2997925" cy="35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/>
          <p:nvPr>
            <p:ph type="title"/>
          </p:nvPr>
        </p:nvSpPr>
        <p:spPr>
          <a:xfrm>
            <a:off x="1303800" y="651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Printed Set </a:t>
            </a:r>
            <a:endParaRPr/>
          </a:p>
        </p:txBody>
      </p:sp>
      <p:sp>
        <p:nvSpPr>
          <p:cNvPr id="334" name="Google Shape;334;p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975" y="879850"/>
            <a:ext cx="5622125" cy="37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1"/>
          <p:cNvSpPr txBox="1"/>
          <p:nvPr/>
        </p:nvSpPr>
        <p:spPr>
          <a:xfrm>
            <a:off x="3675450" y="4693450"/>
            <a:ext cx="248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Wasp 3D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